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57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кохлеарная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имплантация?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 - это система мероприятий, направленная на восстановление отсутствующего слуха. </a:t>
            </a:r>
          </a:p>
          <a:p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 включает пять элементов,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взаимосвязаных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с другом: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Техническое средство – сам аппарат (КОХЛЕАРНЫЙ ИМПЛАНТ и РЕЧЕВОЙ ПРОЦЕССОР).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Отбор кандидатов на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кохлеарную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имплантацию.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Медицинскую помощь – операцию по установке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Сурдоаудиологический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 – первое включение и настройка речевого процессора. 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Психолого-педагогическая реабилитация.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9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Порядок действий пациента или родителей ребенка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4929411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- Обратиться </a:t>
            </a:r>
            <a:r>
              <a:rPr lang="ru-RU" sz="2400" dirty="0">
                <a:latin typeface="Times New Roman"/>
                <a:ea typeface="Times New Roman"/>
              </a:rPr>
              <a:t>к лечащему врачу (</a:t>
            </a:r>
            <a:r>
              <a:rPr lang="ru-RU" sz="2400" dirty="0" err="1">
                <a:latin typeface="Times New Roman"/>
                <a:ea typeface="Times New Roman"/>
              </a:rPr>
              <a:t>сурдологу</a:t>
            </a:r>
            <a:r>
              <a:rPr lang="ru-RU" sz="2400" dirty="0">
                <a:latin typeface="Times New Roman"/>
                <a:ea typeface="Times New Roman"/>
              </a:rPr>
              <a:t>) по месту жительства. 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- В  министерство</a:t>
            </a:r>
            <a:r>
              <a:rPr lang="ru-RU" sz="2400" dirty="0">
                <a:latin typeface="Times New Roman"/>
                <a:ea typeface="Times New Roman"/>
              </a:rPr>
              <a:t>) здравоохранения субъекта Федерации из лечебного учреждения посылаются: направление руководителя медицинской организации (или уполномоченного должностного лица) по месту наблюдения и (или) лечения больного; выписка из медицинской документации больного, содержащая сведения о состоянии здоровья и проведенном обследовании и лечении, рекомендации о необходимости направления в медицинское учреждение для оказания ВМП, результаты проведенных клинико-диагностических обследований по профилю заболевания; копия документа, удостоверяющего личность гражданина Российской Федерации с данными о месте его проживания или пребывания; свидетельство обязательного пенсионного страхования одного из родителей или законного представителя (для детей).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84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9989"/>
            <a:ext cx="7571184" cy="141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4752" y="31353"/>
            <a:ext cx="842493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marL="457200" algn="just">
              <a:spcAft>
                <a:spcPts val="0"/>
              </a:spcAf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Порядок оформления квоты на высокотехнологичную медицинскую помощь (ВМП).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7858" y="1632539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Комиссия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 решает вопрос о наличии (отсутствии) показаний для планового направления больного для оказания ВМП в федеральное медицинское учреждение.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Протокол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Комиссии субъекта РФ направляется в медицинскую организацию, направившую документы больного, и в федеральное медицинское учреждение.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Медицинское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определяет дату вызова пациента.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все пациенты нуждаются в дополнительном обследовании, после которого Комиссия федерального медицинского учреждения выносит решение о целесообразности проведения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имплантации. </a:t>
            </a:r>
          </a:p>
        </p:txBody>
      </p:sp>
    </p:spTree>
    <p:extLst>
      <p:ext uri="{BB962C8B-B14F-4D97-AF65-F5344CB8AC3E}">
        <p14:creationId xmlns:p14="http://schemas.microsoft.com/office/powerpoint/2010/main" val="22268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после </a:t>
            </a:r>
            <a:r>
              <a:rPr lang="ru-RU" sz="2400" dirty="0">
                <a:latin typeface="Times New Roman"/>
                <a:ea typeface="Times New Roman"/>
              </a:rPr>
              <a:t>обследования данные пациента заносятся в реестр ожидания (очередь), в соответствии с которым пациент вызывается на </a:t>
            </a:r>
            <a:r>
              <a:rPr lang="ru-RU" sz="2400" dirty="0" smtClean="0">
                <a:latin typeface="Times New Roman"/>
                <a:ea typeface="Times New Roman"/>
              </a:rPr>
              <a:t>операцию </a:t>
            </a:r>
            <a:endParaRPr lang="ru-RU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- решение </a:t>
            </a:r>
            <a:r>
              <a:rPr lang="ru-RU" sz="2400" dirty="0">
                <a:latin typeface="Times New Roman"/>
                <a:ea typeface="Times New Roman"/>
              </a:rPr>
              <a:t>комиссии будет выслано в адрес органа управления здравоохранения субъекта Российской Федерации, то есть пациент сможет получить в дальнейшем направление на операцию за счет средств Федерального </a:t>
            </a:r>
            <a:r>
              <a:rPr lang="ru-RU" sz="2400" dirty="0" smtClean="0">
                <a:latin typeface="Times New Roman"/>
                <a:ea typeface="Times New Roman"/>
              </a:rPr>
              <a:t>бюджета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latin typeface="Times New Roman"/>
                <a:ea typeface="Times New Roman"/>
              </a:rPr>
              <a:t>дополнительную </a:t>
            </a:r>
            <a:r>
              <a:rPr lang="ru-RU" sz="2400" dirty="0">
                <a:latin typeface="Times New Roman"/>
                <a:ea typeface="Times New Roman"/>
              </a:rPr>
              <a:t>информацию об обследовании, направлении на операцию можно получить в ФГБУ «Санкт-Петербургский научно-исследовательский институт уха, горла, носа и речи» </a:t>
            </a:r>
            <a:r>
              <a:rPr lang="ru-RU" sz="2400" dirty="0" err="1">
                <a:latin typeface="Times New Roman"/>
                <a:ea typeface="Times New Roman"/>
              </a:rPr>
              <a:t>Минздравсоцразвития</a:t>
            </a:r>
            <a:r>
              <a:rPr lang="ru-RU" sz="2400" dirty="0">
                <a:latin typeface="Times New Roman"/>
                <a:ea typeface="Times New Roman"/>
              </a:rPr>
              <a:t> России по почте: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190013 Санкт-Петербург, ул. </a:t>
            </a:r>
            <a:r>
              <a:rPr lang="ru-RU" sz="2400" dirty="0" err="1">
                <a:latin typeface="Times New Roman"/>
                <a:ea typeface="Times New Roman"/>
              </a:rPr>
              <a:t>Бронницкая</a:t>
            </a:r>
            <a:r>
              <a:rPr lang="ru-RU" sz="2400" dirty="0">
                <a:latin typeface="Times New Roman"/>
                <a:ea typeface="Times New Roman"/>
              </a:rPr>
              <a:t>, 9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По телефону: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8(812)317-84-42 Комиссия по ВМП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8(812)710-10-10 справочная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По электронной почте: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spbniilor@gmail.com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Выслать запрос по факсу: </a:t>
            </a:r>
          </a:p>
          <a:p>
            <a:pPr marL="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8(812)317-84-42</a:t>
            </a:r>
          </a:p>
          <a:p>
            <a:pPr marL="0" indent="0"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16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ПРОВОДИТСЯ ОПЕРАЦИЯ КОХЛЕАРНОЙ ИМПЛАНТАЦИИ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процедура является стандартной и занимает 1 – 1,5 часа, если у пациента нет анатомических особенностей и заболеваний среднего уха.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электрод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вводится в улитку и закрывается мягкими тканями.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операция является безопасной. Осложнения могут быть связаны с несколькими причинами: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•Общее обезболивание, как и во время любой другой операции;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•Проникновение инфекции, воспаление, повреждение лицевого нерва, онемение в области уха, временное нарушение вкуса и равновесия, шум в голове, простуда;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•Смещение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сильном ударе головы, слишком активной подвижности в первое время после операции. При этом возможно повторное проведение операции.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случаи крайне редки ввиду высокой квалификации хирургов, проводящих операции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имплантации. В течение месяца после операции всё заживает, и пациент готов к подключению речевого процессора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 не восстанавливает слух полностью. Поскольку число стимулируемых электродом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точек слухового нерва неизмеримо меньше числа волосковых клеток в нормально функционирующей улитке, человек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слышит сначала не те звуки, к которым мы привыкли. Воспринимаемые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речевой процессор звуки немного отличаются от звучания речи и окружающих звуков через слуховой аппарат, или при восприятии нормально слышащего уха. Сразу после включения речевого процессора пациентам бывает трудно понять, что за сигналы сейчас звучат.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время для того, чтобы научиться слышать и различать речь и окружающие звуки при использовании системы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имплантации. Требуется длительный период реабилитации и занятий по специальной программе, чтобы восстановить способность человека понимать обращенную к нему речь или научить ребенка говорить. </a:t>
            </a:r>
          </a:p>
        </p:txBody>
      </p:sp>
    </p:spTree>
    <p:extLst>
      <p:ext uri="{BB962C8B-B14F-4D97-AF65-F5344CB8AC3E}">
        <p14:creationId xmlns:p14="http://schemas.microsoft.com/office/powerpoint/2010/main" val="23019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30534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техническое устройство, выполняющее функции поврежденных или отсутствующих  волосковых клеток улитки, которое  обеспечивает восстановление порогов слухового восприятия до 30-40 дБ, что соответствует I степени тугоухости.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Имплантированные дети воспринимают: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расстоянии – не менее 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Шепот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менее 4-6 метров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бытовых шумов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7628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такое </a:t>
            </a:r>
            <a:r>
              <a:rPr lang="ru-RU" sz="4400" b="1" dirty="0" err="1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кохлеарный</a:t>
            </a:r>
            <a:r>
              <a:rPr lang="ru-RU" sz="44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имплант</a:t>
            </a:r>
            <a:r>
              <a:rPr lang="ru-RU" sz="4400" b="1" dirty="0" smtClean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4108"/>
            <a:ext cx="1271082" cy="240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5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такое </a:t>
            </a:r>
            <a:r>
              <a:rPr lang="ru-RU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кохлеарный</a:t>
            </a:r>
            <a:r>
              <a:rPr lang="ru-RU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имплант</a:t>
            </a:r>
            <a:r>
              <a:rPr lang="ru-RU" b="1" dirty="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ru-RU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340768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аппарат состоящий из двух частей:</a:t>
            </a:r>
          </a:p>
        </p:txBody>
      </p:sp>
      <p:pic>
        <p:nvPicPr>
          <p:cNvPr id="1031" name="Picture 7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2792497" cy="310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32856"/>
            <a:ext cx="2088232" cy="318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15004" y="5445224"/>
            <a:ext cx="7645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Внутренняя часть – </a:t>
            </a:r>
            <a:r>
              <a:rPr lang="ru-RU" dirty="0" err="1">
                <a:latin typeface="Times New Roman"/>
                <a:ea typeface="Times New Roman"/>
              </a:rPr>
              <a:t>имплант</a:t>
            </a:r>
            <a:r>
              <a:rPr lang="ru-RU" dirty="0">
                <a:latin typeface="Times New Roman"/>
                <a:ea typeface="Times New Roman"/>
              </a:rPr>
              <a:t> (хирургическим путем помещается под кожу головы и в улитку)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5834" y="6091555"/>
            <a:ext cx="7470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Наружная часть – речевой процессор (располагается за ухом)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004" y="2132856"/>
            <a:ext cx="1627188" cy="307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3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КАК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РАБОТАЕТ 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КОХЛЕАРНЫЙ ИМПЛАНТ?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воспринимаются микрофоном речевого процессора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⇓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речевой процессор анализирует звуки и кодирует их в последовательность электрических импульсов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⇓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эти импульсы передатчик посылает через неповрежденную кожу к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импланту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⇓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передает электрические импульсы на электроды в улитке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⇓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слуховой нерв воспринимает их и посылает в слуховые центры мозга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⇓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мозг распознает переданные сигналы как звук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988840"/>
            <a:ext cx="1456136" cy="115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688"/>
            <a:ext cx="894806" cy="157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Кому показана КИ?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медицинской точки зрения КИ рекомендуется лицам с двусторонней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сенсоневральной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глухотой при отсутствии эффекта от использования слуховых аппаратов,  при наличии медицинских показаний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педагогической точки зрения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имплантация рекомендуется всем глухим детям,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имеющих медицинских противопоказаний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186" y="114429"/>
            <a:ext cx="1093223" cy="145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3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Нелесообразно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проведение  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кохлеарной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случаях: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случай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пациента остатков слуха, достаточных для эффективного протезирования современными мощными слуховыми аппаратами. В этом случае пациенту рекомендуется постоянное использование адекватных моделей слуховых аппаратов и занятия с сурдопедагогом. В крайнем случае (в случае снижения слуха) рекомендуется повторное обследование через 6 месяцев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6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 ДЛЯ ПРОВЕДЕНИЯ КОХЛЕАРНОЙ ИМПЛАНТАЦИИ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Полная или частичная, но значительная облитерация улитки.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Ретрокохлеарная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патология.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Отрицательные результаты электрофизиологического тестирования.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Сопутствующие соматические и психические заболевания, препятствующие проведению хирургической операции под общей анестезией и последующей слухоречевой реабилитации.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Отсутствие мотивации к послеоперационной слухоречевой реабилитации и отсутствие поддержки со стороны местных специалистов и членов семьи.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случай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опыта использования слухового аппарата или использование недостаточно мощного или неадекватно настроенного слухового аппарата рекомендуется – использование адекватно настроенного слухового аппарата. Кроме этого, необходимо регулярно заниматься с сурдопедагогом. После этого проводится повторное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3-6 месяцев.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случай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перспективность использования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импланта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развития слухового восприятия и собственной устной речи. Это обычно характерно для детей старше 6 лет и подростков с врожденной глухотой, которые: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не носили слуховой аппарат;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не владеют навыками устной речи с низким уровнем развития языковой способности;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для общения используют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жесто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-мимический язык.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пациенту рекомендуется постоянное использование слуховых аппаратов, занятия с сурдопедагогом. После выявления положительной динамики в развитии устной речи и общем развитии возможно проведение повторного обследования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имплантацию.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5902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  <a:t>ПОРЯДОК НАПРАВЛЕНИЯ ПАЦИЕНТОВ НА ОБСЛЕДОВАНИЕ ДЛЯ РЕШЕНИЯ ВОПРОСА О ЦЕЛЕСООБРАЗНОСТИ ПРОВЕДЕНИЯ КИ?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Направление больных для проведения </a:t>
            </a:r>
            <a:r>
              <a:rPr lang="ru-RU" sz="26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кохлеарной</a:t>
            </a:r>
            <a:r>
              <a:rPr lang="ru-RU" sz="2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имплантации в федеральные медицинские учреждении осуществляют руководители органов управления здравоохранением субъектов Российской Федерации, Министерство здравоохранения Российской Федерации и его структурные </a:t>
            </a:r>
            <a:r>
              <a:rPr lang="ru-RU" sz="2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подразделения в соответствии с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здравоохранения и социального развития РФ № 786н от 29 декабря 2008 года (приложение 7) «Порядок формирования государственного задания на оказание в 2009 году высокотехнологичной медицинской помощи гражданам Российской Федерации за счет ассигнований федерального бюджета». (Прим.: Приказ обновляется каждый год.)</a:t>
            </a:r>
          </a:p>
        </p:txBody>
      </p:sp>
    </p:spTree>
    <p:extLst>
      <p:ext uri="{BB962C8B-B14F-4D97-AF65-F5344CB8AC3E}">
        <p14:creationId xmlns:p14="http://schemas.microsoft.com/office/powerpoint/2010/main" val="19427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1055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Что такое кохлеарная имплантация?</vt:lpstr>
      <vt:lpstr>Презентация PowerPoint</vt:lpstr>
      <vt:lpstr>Что такое кохлеарный имплант?</vt:lpstr>
      <vt:lpstr>КАК РАБОТАЕТ  КОХЛЕАРНЫЙ ИМПЛАНТ?</vt:lpstr>
      <vt:lpstr>Кому показана КИ?</vt:lpstr>
      <vt:lpstr>  Нелесообразно   проведение  кохлеарной имплантации в следующих случаях:</vt:lpstr>
      <vt:lpstr>ПРОТИВОПОКАЗАНИЯ ДЛЯ ПРОВЕДЕНИЯ КОХЛЕАРНОЙ ИМПЛАНТАЦИИ</vt:lpstr>
      <vt:lpstr>Презентация PowerPoint</vt:lpstr>
      <vt:lpstr>ПОРЯДОК НАПРАВЛЕНИЯ ПАЦИЕНТОВ НА ОБСЛЕДОВАНИЕ ДЛЯ РЕШЕНИЯ ВОПРОСА О ЦЕЛЕСООБРАЗНОСТИ ПРОВЕДЕНИЯ КИ? </vt:lpstr>
      <vt:lpstr>Порядок действий пациента или родителей ребенка  </vt:lpstr>
      <vt:lpstr>Презентация PowerPoint</vt:lpstr>
      <vt:lpstr>Презентация PowerPoint</vt:lpstr>
      <vt:lpstr>КАК ПРОВОДИТСЯ ОПЕРАЦИЯ КОХЛЕАРНОЙ ИМПЛАНТАЦИИ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19</cp:revision>
  <dcterms:created xsi:type="dcterms:W3CDTF">2016-02-10T02:32:45Z</dcterms:created>
  <dcterms:modified xsi:type="dcterms:W3CDTF">2016-02-10T05:10:34Z</dcterms:modified>
</cp:coreProperties>
</file>